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4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2F3DF-595E-4876-808F-99943C7DD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1E1FE9-F744-43F8-BD38-5C51114806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98CFB-9361-4CDB-A8AB-62C3905CD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0159-7D43-4BE9-83F7-181D9FDF4D22}" type="datetimeFigureOut">
              <a:rPr lang="nl-NL" smtClean="0"/>
              <a:t>30-6-2021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75E01-68E9-4663-A1A8-34B39977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AAC11-F078-4EC7-9963-0934D1E2E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9B4B-5C78-43B4-9BAC-37B5E0B6EBA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012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12E0E-246E-4120-96A2-8E13E14A0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8018AA-F78D-4E8D-98FE-35D0A3A16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45C57-821F-4E68-B876-73C74D124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0159-7D43-4BE9-83F7-181D9FDF4D22}" type="datetimeFigureOut">
              <a:rPr lang="nl-NL" smtClean="0"/>
              <a:t>30-6-2021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D7701-178E-4E2F-9690-B8270DBC7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E411C-D557-45DD-AC66-94D23C42B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9B4B-5C78-43B4-9BAC-37B5E0B6EBA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0488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C7AADF-FE3A-4079-8638-104460FD98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600FD8-5C32-4848-A799-4589E43AD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B77FC-EF09-47E4-990F-3D7ABB89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0159-7D43-4BE9-83F7-181D9FDF4D22}" type="datetimeFigureOut">
              <a:rPr lang="nl-NL" smtClean="0"/>
              <a:t>30-6-2021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09AA2-EA37-4803-A5A1-E374E7AF3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E8D66-779D-4788-957D-76480866C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9B4B-5C78-43B4-9BAC-37B5E0B6EBA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238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81852-91C3-4188-95E3-AB5D17DE7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080CD-0291-47CA-83CC-FF613DC97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A01C0-8344-49E7-9977-5C188B6CA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0159-7D43-4BE9-83F7-181D9FDF4D22}" type="datetimeFigureOut">
              <a:rPr lang="nl-NL" smtClean="0"/>
              <a:t>30-6-2021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9A265-01A9-4E36-A60F-29ED3896A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5C427-CED6-4CCB-8CE7-035D6C718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9B4B-5C78-43B4-9BAC-37B5E0B6EBA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805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0921A-6003-435F-8FA5-F000E34CC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1100D-7705-4423-89F6-5DC06D181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696EE-B3E3-4F91-9B72-AF919CCF6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0159-7D43-4BE9-83F7-181D9FDF4D22}" type="datetimeFigureOut">
              <a:rPr lang="nl-NL" smtClean="0"/>
              <a:t>30-6-2021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3DF28-C539-415C-8EBA-6B3A9B29D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C1373-2013-4D61-BCF2-07C3C8E74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9B4B-5C78-43B4-9BAC-37B5E0B6EBA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29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2B4F4-D8AB-4A75-8F0C-F9E955EC3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E9266-A56D-4476-8653-AC170727C6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9D05C-5790-43F1-AB7A-10F8FF4B3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78A740-1C29-41B7-A4C9-E2571AC86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0159-7D43-4BE9-83F7-181D9FDF4D22}" type="datetimeFigureOut">
              <a:rPr lang="nl-NL" smtClean="0"/>
              <a:t>30-6-2021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F4F142-38F8-40ED-8BC2-15CA70590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7E960-4DD1-453A-B5A0-0E4231792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9B4B-5C78-43B4-9BAC-37B5E0B6EBA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236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C29F5-FA13-41F0-BFF3-60E547BE0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5EA80-39CF-46BF-85D1-7429309B1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D19F20-D442-4C70-8586-EA775FDF2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5681A2-21AB-4251-9F08-9E1BC9D3CE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0276FD-8A0F-49C1-B508-501C7C496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11D495-8610-48EB-B05A-17ECD2319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0159-7D43-4BE9-83F7-181D9FDF4D22}" type="datetimeFigureOut">
              <a:rPr lang="nl-NL" smtClean="0"/>
              <a:t>30-6-2021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95D5AD-F43D-4E8C-865B-7B8504932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85777-1205-43E6-941E-7D8632C88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9B4B-5C78-43B4-9BAC-37B5E0B6EBA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73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2A2DC-54D0-4915-B45A-1A9977E5F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41E6AF-75A5-4699-8A7F-0A9A81664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0159-7D43-4BE9-83F7-181D9FDF4D22}" type="datetimeFigureOut">
              <a:rPr lang="nl-NL" smtClean="0"/>
              <a:t>30-6-2021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7FED79-00D6-4689-858C-DD806ACCA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22DA7E-0CD8-4EFE-91CB-8E14FDC8E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9B4B-5C78-43B4-9BAC-37B5E0B6EBA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145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A9B560-FC4C-44AB-8EED-1382E41EF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0159-7D43-4BE9-83F7-181D9FDF4D22}" type="datetimeFigureOut">
              <a:rPr lang="nl-NL" smtClean="0"/>
              <a:t>30-6-2021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F7B303-D981-432B-820E-0868FA54B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9BF9A-2BF0-4506-A2FA-8732D48E1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9B4B-5C78-43B4-9BAC-37B5E0B6EBA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762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A00DB-BAD3-4D46-B8DD-E73824E52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C3802-6D64-4D49-9725-A424E0533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22EFA1-53AA-4072-A1FB-1EED96375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BE843-761A-4B00-B3B9-CF5A600D2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0159-7D43-4BE9-83F7-181D9FDF4D22}" type="datetimeFigureOut">
              <a:rPr lang="nl-NL" smtClean="0"/>
              <a:t>30-6-2021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A4D12-935F-4DD0-A3EF-705397DE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34BE9-A602-4F78-951C-B623B0D71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9B4B-5C78-43B4-9BAC-37B5E0B6EBA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990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F77FB-85F1-4A27-9BD8-7100F2226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D278D-E44B-4BC5-A4B9-0E8A2C0D0B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FAF4F8-4D43-444B-91AB-76D1BA059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82345-3788-4BCE-A6E8-AF1F3C47D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0159-7D43-4BE9-83F7-181D9FDF4D22}" type="datetimeFigureOut">
              <a:rPr lang="nl-NL" smtClean="0"/>
              <a:t>30-6-2021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C86E3E-EE03-431B-A50A-155FD1289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B787E4-2BD9-46B4-B90B-B5247B08C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F9B4B-5C78-43B4-9BAC-37B5E0B6EBA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26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8A96BC-AB37-4117-9AF4-3CD8C166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A2A07-4957-484B-8545-81F069828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D6610-089F-4F27-879C-6DF3265745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30159-7D43-4BE9-83F7-181D9FDF4D22}" type="datetimeFigureOut">
              <a:rPr lang="nl-NL" smtClean="0"/>
              <a:t>30-6-2021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F3959-DD05-40BA-9FC3-7036AF119A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C32A8-9EF3-4FF1-AEFB-C9B9A73A0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F9B4B-5C78-43B4-9BAC-37B5E0B6EBA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609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D003F-1C81-48B8-B8D1-CFEB1E87F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5223" y="0"/>
            <a:ext cx="9144000" cy="2387600"/>
          </a:xfrm>
        </p:spPr>
        <p:txBody>
          <a:bodyPr>
            <a:normAutofit/>
          </a:bodyPr>
          <a:lstStyle/>
          <a:p>
            <a:r>
              <a:rPr lang="en-US" sz="2800" dirty="0" err="1"/>
              <a:t>Vraag</a:t>
            </a:r>
            <a:r>
              <a:rPr lang="en-US" sz="2800" dirty="0"/>
              <a:t> 1:</a:t>
            </a:r>
            <a:br>
              <a:rPr lang="en-US" sz="2800" dirty="0"/>
            </a:br>
            <a:r>
              <a:rPr lang="nl-NL" sz="28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De Arbeidsomstandighedenwet is een Nederlandse wet die regels bevat voor......</a:t>
            </a:r>
            <a:endParaRPr lang="nl-NL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FF759E-7501-4B1B-8854-8F00B5B533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lphaUcPeriod"/>
            </a:pPr>
            <a:r>
              <a:rPr lang="en-US" dirty="0" err="1"/>
              <a:t>Werknemers</a:t>
            </a:r>
            <a:endParaRPr lang="en-US" dirty="0"/>
          </a:p>
          <a:p>
            <a:pPr marL="457200" indent="-457200">
              <a:buAutoNum type="alphaUcPeriod"/>
            </a:pPr>
            <a:r>
              <a:rPr lang="en-US" dirty="0" err="1"/>
              <a:t>Werknemers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Wergevers</a:t>
            </a:r>
            <a:endParaRPr lang="en-US" dirty="0"/>
          </a:p>
          <a:p>
            <a:pPr marL="457200" indent="-457200">
              <a:buAutoNum type="alphaUcPeriod"/>
            </a:pPr>
            <a:r>
              <a:rPr lang="en-US" dirty="0" err="1"/>
              <a:t>Werkgevers</a:t>
            </a:r>
            <a:endParaRPr lang="en-US" dirty="0"/>
          </a:p>
          <a:p>
            <a:pPr marL="457200" indent="-457200">
              <a:buAutoNum type="alphaUcPeriod"/>
            </a:pPr>
            <a:r>
              <a:rPr lang="en-US" dirty="0" err="1"/>
              <a:t>Geen</a:t>
            </a:r>
            <a:r>
              <a:rPr lang="en-US" dirty="0"/>
              <a:t> van </a:t>
            </a:r>
            <a:r>
              <a:rPr lang="en-US" dirty="0" err="1"/>
              <a:t>beide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5186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721A8-D09D-4F86-9E66-7CB588C7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 err="1"/>
              <a:t>Vraag</a:t>
            </a:r>
            <a:r>
              <a:rPr lang="en-US" sz="1800" dirty="0"/>
              <a:t> 10:</a:t>
            </a:r>
            <a:br>
              <a:rPr lang="en-US" sz="1800" dirty="0"/>
            </a:br>
            <a:r>
              <a:rPr lang="en-US" sz="1800" dirty="0"/>
              <a:t>wat </a:t>
            </a:r>
            <a:r>
              <a:rPr lang="en-US" sz="1800" dirty="0" err="1"/>
              <a:t>betekent</a:t>
            </a:r>
            <a:r>
              <a:rPr lang="en-US" sz="1800" dirty="0"/>
              <a:t> </a:t>
            </a:r>
            <a:r>
              <a:rPr lang="en-US" sz="1800" dirty="0" err="1"/>
              <a:t>een</a:t>
            </a:r>
            <a:r>
              <a:rPr lang="en-US" sz="1800" dirty="0"/>
              <a:t> </a:t>
            </a:r>
            <a:r>
              <a:rPr lang="en-US" sz="1800" dirty="0" err="1"/>
              <a:t>medezeggenschap</a:t>
            </a:r>
            <a:r>
              <a:rPr lang="en-US" sz="1800" dirty="0"/>
              <a:t>?</a:t>
            </a:r>
            <a:endParaRPr lang="nl-NL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8A1CD-80A5-4B36-BC3D-4DD8BA21C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A: </a:t>
            </a:r>
            <a:r>
              <a:rPr lang="nl-NL" dirty="0">
                <a:solidFill>
                  <a:srgbClr val="222233"/>
                </a:solidFill>
                <a:effectLst/>
                <a:ea typeface="Calibri" panose="020F0502020204030204" pitchFamily="34" charset="0"/>
              </a:rPr>
              <a:t>recht om mee te beslissen over zaken waarbij je betrokken bent</a:t>
            </a:r>
            <a:endParaRPr lang="nl-NL" sz="1800" dirty="0">
              <a:solidFill>
                <a:srgbClr val="222233"/>
              </a:solidFill>
              <a:ea typeface="Calibri" panose="020F0502020204030204" pitchFamily="34" charset="0"/>
            </a:endParaRPr>
          </a:p>
          <a:p>
            <a:r>
              <a:rPr lang="nl-NL" dirty="0">
                <a:solidFill>
                  <a:srgbClr val="222233"/>
                </a:solidFill>
                <a:ea typeface="Calibri" panose="020F0502020204030204" pitchFamily="34" charset="0"/>
              </a:rPr>
              <a:t>B: recht om mee te beslissen over zaken waarbij je niet betrokken bent</a:t>
            </a:r>
          </a:p>
        </p:txBody>
      </p:sp>
    </p:spTree>
    <p:extLst>
      <p:ext uri="{BB962C8B-B14F-4D97-AF65-F5344CB8AC3E}">
        <p14:creationId xmlns:p14="http://schemas.microsoft.com/office/powerpoint/2010/main" val="2201938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6B83B-2AD3-4007-9633-1D38B8C3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Antwoorden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3A0B3-BF76-4DA8-B29B-057DCD1C5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1: B</a:t>
            </a:r>
          </a:p>
          <a:p>
            <a:r>
              <a:rPr lang="en-US" dirty="0"/>
              <a:t>2: B</a:t>
            </a:r>
          </a:p>
          <a:p>
            <a:r>
              <a:rPr lang="en-US" dirty="0"/>
              <a:t>3: C</a:t>
            </a:r>
          </a:p>
          <a:p>
            <a:r>
              <a:rPr lang="en-US" dirty="0"/>
              <a:t>4: A</a:t>
            </a:r>
          </a:p>
          <a:p>
            <a:r>
              <a:rPr lang="en-US" dirty="0"/>
              <a:t>5: A</a:t>
            </a:r>
          </a:p>
          <a:p>
            <a:r>
              <a:rPr lang="en-US" dirty="0"/>
              <a:t>6: C</a:t>
            </a:r>
          </a:p>
          <a:p>
            <a:r>
              <a:rPr lang="en-US" dirty="0"/>
              <a:t>7: A</a:t>
            </a:r>
          </a:p>
          <a:p>
            <a:r>
              <a:rPr lang="en-US" dirty="0"/>
              <a:t>8: B</a:t>
            </a:r>
          </a:p>
          <a:p>
            <a:r>
              <a:rPr lang="nl-NL" dirty="0"/>
              <a:t>9: C</a:t>
            </a:r>
          </a:p>
          <a:p>
            <a:r>
              <a:rPr lang="nl-NL" dirty="0"/>
              <a:t>10</a:t>
            </a:r>
            <a:r>
              <a:rPr lang="nl-NL"/>
              <a:t>: 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591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A10DE-E558-4FC6-B59C-D7A5D6BBC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99" y="115410"/>
            <a:ext cx="10515600" cy="1710215"/>
          </a:xfrm>
        </p:spPr>
        <p:txBody>
          <a:bodyPr>
            <a:normAutofit/>
          </a:bodyPr>
          <a:lstStyle/>
          <a:p>
            <a:pPr algn="ctr"/>
            <a:r>
              <a:rPr lang="nl-NL" sz="1800" b="0" i="0" dirty="0">
                <a:solidFill>
                  <a:srgbClr val="000000"/>
                </a:solidFill>
                <a:effectLst/>
                <a:latin typeface="Graphik"/>
              </a:rPr>
              <a:t>Vraag 2: </a:t>
            </a:r>
            <a:br>
              <a:rPr lang="nl-NL" sz="1800" b="0" i="0" dirty="0">
                <a:solidFill>
                  <a:srgbClr val="000000"/>
                </a:solidFill>
                <a:effectLst/>
                <a:latin typeface="Graphik"/>
              </a:rPr>
            </a:br>
            <a:r>
              <a:rPr lang="nl-NL" sz="1800" b="0" i="0" dirty="0">
                <a:solidFill>
                  <a:srgbClr val="000000"/>
                </a:solidFill>
                <a:effectLst/>
                <a:latin typeface="Graphik"/>
              </a:rPr>
              <a:t>In de individuele arbeidsovereenkomst leggen de werkgever en de werknemer hun afspraken over de.....</a:t>
            </a:r>
            <a:endParaRPr lang="nl-NL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DADFB-9EB7-476C-9662-AB51413B4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A: Loon</a:t>
            </a:r>
          </a:p>
          <a:p>
            <a:r>
              <a:rPr lang="en-US" dirty="0"/>
              <a:t>B: </a:t>
            </a:r>
            <a:r>
              <a:rPr lang="en-US" dirty="0" err="1"/>
              <a:t>Arbeidsvoorwaarden</a:t>
            </a:r>
            <a:endParaRPr lang="en-US" dirty="0"/>
          </a:p>
          <a:p>
            <a:r>
              <a:rPr lang="en-US" dirty="0"/>
              <a:t>C: </a:t>
            </a:r>
            <a:r>
              <a:rPr lang="en-US" dirty="0" err="1"/>
              <a:t>werkomgeving</a:t>
            </a:r>
            <a:endParaRPr lang="en-US" dirty="0"/>
          </a:p>
          <a:p>
            <a:r>
              <a:rPr lang="en-US" dirty="0"/>
              <a:t>D: </a:t>
            </a:r>
            <a:r>
              <a:rPr lang="en-US" dirty="0" err="1"/>
              <a:t>Arbeidswet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2805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B2901-90C6-4388-AF5F-19A531AFF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 err="1"/>
              <a:t>Vraag</a:t>
            </a:r>
            <a:r>
              <a:rPr lang="en-US" sz="1800" dirty="0"/>
              <a:t> 3:</a:t>
            </a:r>
            <a:br>
              <a:rPr lang="en-US" sz="1800" dirty="0"/>
            </a:br>
            <a:r>
              <a:rPr lang="en-US" sz="1800" dirty="0"/>
              <a:t>wat </a:t>
            </a:r>
            <a:r>
              <a:rPr lang="en-US" sz="1800" dirty="0" err="1"/>
              <a:t>staat</a:t>
            </a:r>
            <a:r>
              <a:rPr lang="en-US" sz="1800" dirty="0"/>
              <a:t> er </a:t>
            </a:r>
            <a:r>
              <a:rPr lang="en-US" sz="1800" dirty="0" err="1"/>
              <a:t>allemaal</a:t>
            </a:r>
            <a:r>
              <a:rPr lang="en-US" sz="1800" dirty="0"/>
              <a:t> in </a:t>
            </a:r>
            <a:r>
              <a:rPr lang="en-US" sz="1800" dirty="0" err="1"/>
              <a:t>een</a:t>
            </a:r>
            <a:r>
              <a:rPr lang="en-US" sz="1800" dirty="0"/>
              <a:t> </a:t>
            </a:r>
            <a:r>
              <a:rPr lang="en-US" sz="1800" dirty="0" err="1"/>
              <a:t>loonstrookje</a:t>
            </a:r>
            <a:endParaRPr lang="nl-NL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0CD7D-CD43-4D0A-9247-B0F7170A7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A: </a:t>
            </a:r>
            <a:r>
              <a:rPr lang="en-US" dirty="0" err="1"/>
              <a:t>brutoloon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nettoloon</a:t>
            </a:r>
            <a:endParaRPr lang="en-US" dirty="0"/>
          </a:p>
          <a:p>
            <a:r>
              <a:rPr lang="en-US" dirty="0"/>
              <a:t>B: </a:t>
            </a:r>
            <a:r>
              <a:rPr lang="en-US" dirty="0" err="1"/>
              <a:t>Brutoloon</a:t>
            </a:r>
            <a:r>
              <a:rPr lang="en-US" dirty="0"/>
              <a:t>, </a:t>
            </a:r>
            <a:r>
              <a:rPr lang="en-US" dirty="0" err="1"/>
              <a:t>Nettoloon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toeslagen</a:t>
            </a:r>
            <a:endParaRPr lang="en-US" dirty="0"/>
          </a:p>
          <a:p>
            <a:r>
              <a:rPr lang="en-US" dirty="0"/>
              <a:t>C: </a:t>
            </a:r>
            <a:r>
              <a:rPr lang="en-US" dirty="0" err="1"/>
              <a:t>Brutoloon</a:t>
            </a:r>
            <a:r>
              <a:rPr lang="en-US" dirty="0"/>
              <a:t>, </a:t>
            </a:r>
            <a:r>
              <a:rPr lang="en-US" dirty="0" err="1"/>
              <a:t>Nettoloon</a:t>
            </a:r>
            <a:r>
              <a:rPr lang="en-US" dirty="0"/>
              <a:t>, </a:t>
            </a:r>
            <a:r>
              <a:rPr lang="en-US" dirty="0" err="1"/>
              <a:t>toeslagen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inhoudingen</a:t>
            </a:r>
            <a:endParaRPr lang="en-US" dirty="0"/>
          </a:p>
          <a:p>
            <a:r>
              <a:rPr lang="en-US" dirty="0"/>
              <a:t>D: </a:t>
            </a:r>
            <a:r>
              <a:rPr lang="en-US" dirty="0" err="1"/>
              <a:t>Brutoloon</a:t>
            </a:r>
            <a:r>
              <a:rPr lang="en-US" dirty="0"/>
              <a:t>, </a:t>
            </a:r>
            <a:r>
              <a:rPr lang="en-US" dirty="0" err="1"/>
              <a:t>Nettoloon</a:t>
            </a:r>
            <a:r>
              <a:rPr lang="en-US" dirty="0"/>
              <a:t>, </a:t>
            </a:r>
            <a:r>
              <a:rPr lang="en-US" dirty="0" err="1"/>
              <a:t>toeslagen</a:t>
            </a:r>
            <a:r>
              <a:rPr lang="en-US" dirty="0"/>
              <a:t>, </a:t>
            </a:r>
            <a:r>
              <a:rPr lang="en-US" dirty="0" err="1"/>
              <a:t>inhoudingen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belasting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0271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21857-888D-4170-BE3E-C78DA2C00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 err="1"/>
              <a:t>Vraag</a:t>
            </a:r>
            <a:r>
              <a:rPr lang="en-US" sz="1800" dirty="0"/>
              <a:t> 4: </a:t>
            </a:r>
            <a:br>
              <a:rPr lang="en-US" sz="1800" dirty="0"/>
            </a:br>
            <a:r>
              <a:rPr lang="en-US" sz="1800" dirty="0" err="1"/>
              <a:t>Waarmee</a:t>
            </a:r>
            <a:r>
              <a:rPr lang="en-US" sz="1800" dirty="0"/>
              <a:t> </a:t>
            </a:r>
            <a:r>
              <a:rPr lang="en-US" sz="1800" dirty="0" err="1"/>
              <a:t>moet</a:t>
            </a:r>
            <a:r>
              <a:rPr lang="en-US" sz="1800" dirty="0"/>
              <a:t> </a:t>
            </a:r>
            <a:r>
              <a:rPr lang="en-US" sz="1800" dirty="0" err="1"/>
              <a:t>rekening</a:t>
            </a:r>
            <a:r>
              <a:rPr lang="en-US" sz="1800" dirty="0"/>
              <a:t> </a:t>
            </a:r>
            <a:r>
              <a:rPr lang="en-US" sz="1800" dirty="0" err="1"/>
              <a:t>gehouden</a:t>
            </a:r>
            <a:r>
              <a:rPr lang="en-US" sz="1800" dirty="0"/>
              <a:t> </a:t>
            </a:r>
            <a:r>
              <a:rPr lang="en-US" sz="1800" dirty="0" err="1"/>
              <a:t>worden</a:t>
            </a:r>
            <a:r>
              <a:rPr lang="en-US" sz="1800" dirty="0"/>
              <a:t> in </a:t>
            </a:r>
            <a:r>
              <a:rPr lang="en-US" sz="1800" dirty="0" err="1"/>
              <a:t>een</a:t>
            </a:r>
            <a:r>
              <a:rPr lang="en-US" sz="1800" dirty="0"/>
              <a:t> </a:t>
            </a:r>
            <a:r>
              <a:rPr lang="en-US" sz="1800" dirty="0" err="1"/>
              <a:t>loonstrookje</a:t>
            </a:r>
            <a:r>
              <a:rPr lang="en-US" sz="1800" dirty="0"/>
              <a:t>?</a:t>
            </a:r>
            <a:br>
              <a:rPr lang="en-US" dirty="0"/>
            </a:b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73292-EA59-4995-9B93-4D2FAAB9E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A: </a:t>
            </a:r>
            <a:r>
              <a:rPr lang="en-US" dirty="0" err="1"/>
              <a:t>afspraken</a:t>
            </a:r>
            <a:r>
              <a:rPr lang="en-US" dirty="0"/>
              <a:t> in de </a:t>
            </a:r>
            <a:r>
              <a:rPr lang="en-US" dirty="0" err="1"/>
              <a:t>arbeidsovereenkomst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wet</a:t>
            </a:r>
          </a:p>
          <a:p>
            <a:r>
              <a:rPr lang="en-US" dirty="0"/>
              <a:t>B: </a:t>
            </a:r>
            <a:r>
              <a:rPr lang="en-US" dirty="0" err="1"/>
              <a:t>afspraken</a:t>
            </a:r>
            <a:r>
              <a:rPr lang="en-US" dirty="0"/>
              <a:t> in de </a:t>
            </a:r>
            <a:r>
              <a:rPr lang="en-US" dirty="0" err="1"/>
              <a:t>arbeidsovereenkomst</a:t>
            </a:r>
            <a:endParaRPr lang="en-US" dirty="0"/>
          </a:p>
          <a:p>
            <a:r>
              <a:rPr lang="en-US" dirty="0"/>
              <a:t>C: </a:t>
            </a:r>
            <a:r>
              <a:rPr lang="en-US" dirty="0" err="1"/>
              <a:t>afspraken</a:t>
            </a:r>
            <a:r>
              <a:rPr lang="en-US" dirty="0"/>
              <a:t> in de wet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982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D8EC7-AAE1-4378-AD06-B81D3D41A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 err="1"/>
              <a:t>Vraag</a:t>
            </a:r>
            <a:r>
              <a:rPr lang="en-US" sz="1800" dirty="0"/>
              <a:t> 5:</a:t>
            </a:r>
            <a:br>
              <a:rPr lang="en-US" sz="1800" dirty="0"/>
            </a:br>
            <a:r>
              <a:rPr lang="en-US" sz="1800" dirty="0" err="1"/>
              <a:t>Waar</a:t>
            </a:r>
            <a:r>
              <a:rPr lang="en-US" sz="1800" dirty="0"/>
              <a:t> </a:t>
            </a:r>
            <a:r>
              <a:rPr lang="en-US" sz="1800" dirty="0" err="1"/>
              <a:t>staat</a:t>
            </a:r>
            <a:r>
              <a:rPr lang="en-US" sz="1800" dirty="0"/>
              <a:t> </a:t>
            </a:r>
            <a:r>
              <a:rPr lang="en-US" sz="1800" dirty="0" err="1"/>
              <a:t>een</a:t>
            </a:r>
            <a:r>
              <a:rPr lang="en-US" sz="1800" dirty="0"/>
              <a:t> </a:t>
            </a:r>
            <a:r>
              <a:rPr lang="en-US" sz="1800" dirty="0" err="1"/>
              <a:t>vakbond</a:t>
            </a:r>
            <a:r>
              <a:rPr lang="en-US" sz="1800" dirty="0"/>
              <a:t> </a:t>
            </a:r>
            <a:r>
              <a:rPr lang="en-US" sz="1800" dirty="0" err="1"/>
              <a:t>voor</a:t>
            </a:r>
            <a:r>
              <a:rPr lang="en-US" sz="1800" dirty="0"/>
              <a:t>?</a:t>
            </a:r>
            <a:endParaRPr lang="nl-NL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B82E0-BD63-4F36-90E3-C7C1B9E14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A: </a:t>
            </a:r>
            <a:r>
              <a:rPr lang="nl-NL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een organisatie die de individuele en collectieve belangen van aangesloten werknemers behartigt.</a:t>
            </a:r>
          </a:p>
          <a:p>
            <a:r>
              <a:rPr lang="nl-NL" dirty="0">
                <a:solidFill>
                  <a:srgbClr val="202124"/>
                </a:solidFill>
                <a:latin typeface="arial" panose="020B0604020202020204" pitchFamily="34" charset="0"/>
              </a:rPr>
              <a:t>B: </a:t>
            </a:r>
            <a:r>
              <a:rPr lang="nl-NL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een organisatie die de individuele en collectieve belangen van aangesloten werkgevers behartigt.</a:t>
            </a:r>
          </a:p>
          <a:p>
            <a:r>
              <a:rPr lang="nl-NL" dirty="0">
                <a:solidFill>
                  <a:srgbClr val="202124"/>
                </a:solidFill>
                <a:latin typeface="arial" panose="020B0604020202020204" pitchFamily="34" charset="0"/>
              </a:rPr>
              <a:t>C: </a:t>
            </a:r>
            <a:r>
              <a:rPr lang="nl-NL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een organisatie die de collectieve belangen van aangesloten werknemers behartigt.</a:t>
            </a:r>
          </a:p>
        </p:txBody>
      </p:sp>
    </p:spTree>
    <p:extLst>
      <p:ext uri="{BB962C8B-B14F-4D97-AF65-F5344CB8AC3E}">
        <p14:creationId xmlns:p14="http://schemas.microsoft.com/office/powerpoint/2010/main" val="1314462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3D2BF-8170-4996-B0ED-28C475A67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 err="1"/>
              <a:t>Vraag</a:t>
            </a:r>
            <a:r>
              <a:rPr lang="en-US" sz="1800" dirty="0"/>
              <a:t> 6:</a:t>
            </a:r>
            <a:br>
              <a:rPr lang="en-US" sz="1800" dirty="0"/>
            </a:br>
            <a:r>
              <a:rPr lang="en-US" sz="1800" dirty="0"/>
              <a:t>Wat is de </a:t>
            </a:r>
            <a:r>
              <a:rPr lang="en-US" sz="1800" dirty="0" err="1"/>
              <a:t>betekenis</a:t>
            </a:r>
            <a:r>
              <a:rPr lang="en-US" sz="1800" dirty="0"/>
              <a:t> van de </a:t>
            </a:r>
            <a:r>
              <a:rPr lang="en-US" sz="1800" dirty="0" err="1"/>
              <a:t>afkorting</a:t>
            </a:r>
            <a:r>
              <a:rPr lang="en-US" sz="1800" dirty="0"/>
              <a:t> UWV?</a:t>
            </a:r>
            <a:br>
              <a:rPr lang="en-US" sz="1800" dirty="0"/>
            </a:br>
            <a:endParaRPr lang="nl-NL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88EE9-7CBE-4DF1-B0EE-9D7F7A137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A: </a:t>
            </a:r>
            <a:r>
              <a:rPr lang="nl-NL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Uitvoering Werknemersverzekeringen</a:t>
            </a:r>
            <a:endParaRPr lang="en-US" dirty="0"/>
          </a:p>
          <a:p>
            <a:r>
              <a:rPr lang="en-US" dirty="0"/>
              <a:t>B:</a:t>
            </a:r>
            <a:r>
              <a:rPr lang="nl-NL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Uitvoeringsinstituut Werkgeversverzekeringen</a:t>
            </a:r>
            <a:endParaRPr lang="en-US" dirty="0"/>
          </a:p>
          <a:p>
            <a:r>
              <a:rPr lang="en-US" dirty="0"/>
              <a:t>C:</a:t>
            </a:r>
            <a:r>
              <a:rPr lang="nl-NL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Uitvoeringsinstituut Werknemersverzekeringen</a:t>
            </a:r>
            <a:endParaRPr lang="en-US" dirty="0"/>
          </a:p>
          <a:p>
            <a:r>
              <a:rPr lang="en-US" dirty="0"/>
              <a:t>D: </a:t>
            </a:r>
            <a:r>
              <a:rPr lang="nl-NL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Uitvoering Werkgeversverzekeringen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6133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F9933-6947-4D14-AE4A-DBDF31D29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 err="1"/>
              <a:t>Vraag</a:t>
            </a:r>
            <a:r>
              <a:rPr lang="en-US" sz="1800" dirty="0"/>
              <a:t> 7:</a:t>
            </a:r>
            <a:br>
              <a:rPr lang="en-US" sz="1800" dirty="0"/>
            </a:br>
            <a:r>
              <a:rPr lang="en-US" sz="1800" dirty="0" err="1"/>
              <a:t>heb</a:t>
            </a:r>
            <a:r>
              <a:rPr lang="en-US" sz="1800" dirty="0"/>
              <a:t> je </a:t>
            </a:r>
            <a:r>
              <a:rPr lang="en-US" sz="1800" dirty="0" err="1"/>
              <a:t>recht</a:t>
            </a:r>
            <a:r>
              <a:rPr lang="en-US" sz="1800" dirty="0"/>
              <a:t> op UWV </a:t>
            </a:r>
            <a:r>
              <a:rPr lang="en-US" sz="1800" dirty="0" err="1"/>
              <a:t>als</a:t>
            </a:r>
            <a:r>
              <a:rPr lang="en-US" sz="1800" dirty="0"/>
              <a:t> je: </a:t>
            </a:r>
            <a:r>
              <a:rPr lang="en-US" sz="1800" dirty="0" err="1"/>
              <a:t>werkloos</a:t>
            </a:r>
            <a:r>
              <a:rPr lang="en-US" sz="1800" dirty="0"/>
              <a:t>, </a:t>
            </a:r>
            <a:r>
              <a:rPr lang="en-US" sz="1800" dirty="0" err="1"/>
              <a:t>ziek</a:t>
            </a:r>
            <a:r>
              <a:rPr lang="en-US" sz="1800" dirty="0"/>
              <a:t>, </a:t>
            </a:r>
            <a:r>
              <a:rPr lang="en-US" sz="1800" dirty="0" err="1"/>
              <a:t>arbeidsbeperkt</a:t>
            </a:r>
            <a:r>
              <a:rPr lang="en-US" sz="1800" dirty="0"/>
              <a:t> of zwinger bent</a:t>
            </a:r>
            <a:endParaRPr lang="nl-NL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74E40-A242-4D87-9D7B-108E57D0D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A: Ja</a:t>
            </a:r>
          </a:p>
          <a:p>
            <a:r>
              <a:rPr lang="en-US" dirty="0"/>
              <a:t>B: nee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4137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2D5EC-BFE4-453B-B3FA-583B4833A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 err="1"/>
              <a:t>Vraag</a:t>
            </a:r>
            <a:r>
              <a:rPr lang="en-US" sz="1800" dirty="0"/>
              <a:t> 8:</a:t>
            </a:r>
            <a:br>
              <a:rPr lang="en-US" sz="1800" dirty="0"/>
            </a:br>
            <a:r>
              <a:rPr lang="en-US" sz="1800" dirty="0" err="1"/>
              <a:t>Welke</a:t>
            </a:r>
            <a:r>
              <a:rPr lang="en-US" sz="1800" dirty="0"/>
              <a:t> </a:t>
            </a:r>
            <a:r>
              <a:rPr lang="en-US" sz="1800" dirty="0" err="1"/>
              <a:t>soorten</a:t>
            </a:r>
            <a:r>
              <a:rPr lang="en-US" sz="1800" dirty="0"/>
              <a:t> </a:t>
            </a:r>
            <a:r>
              <a:rPr lang="en-US" sz="1800" dirty="0" err="1"/>
              <a:t>werknemersorganistaties</a:t>
            </a:r>
            <a:r>
              <a:rPr lang="en-US" sz="1800" dirty="0"/>
              <a:t> </a:t>
            </a:r>
            <a:r>
              <a:rPr lang="en-US" sz="1800" dirty="0" err="1"/>
              <a:t>zijn</a:t>
            </a:r>
            <a:r>
              <a:rPr lang="en-US" sz="1800" dirty="0"/>
              <a:t> er </a:t>
            </a:r>
            <a:endParaRPr lang="nl-NL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F4BC8-A568-4AE8-A5FF-D6B31BF17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A: </a:t>
            </a:r>
            <a:r>
              <a:rPr lang="en-US" dirty="0" err="1"/>
              <a:t>Categorale</a:t>
            </a:r>
            <a:r>
              <a:rPr lang="en-US" dirty="0"/>
              <a:t> </a:t>
            </a:r>
            <a:r>
              <a:rPr lang="en-US" dirty="0" err="1"/>
              <a:t>Bonden</a:t>
            </a:r>
            <a:endParaRPr lang="en-US" dirty="0"/>
          </a:p>
          <a:p>
            <a:r>
              <a:rPr lang="en-US" dirty="0"/>
              <a:t>B: Centrale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Categorale</a:t>
            </a:r>
            <a:r>
              <a:rPr lang="en-US" dirty="0"/>
              <a:t> </a:t>
            </a:r>
            <a:r>
              <a:rPr lang="en-US" dirty="0" err="1"/>
              <a:t>Bonden</a:t>
            </a:r>
            <a:endParaRPr lang="en-US" dirty="0"/>
          </a:p>
          <a:p>
            <a:r>
              <a:rPr lang="en-US" dirty="0"/>
              <a:t>C: </a:t>
            </a:r>
            <a:r>
              <a:rPr lang="en-US" dirty="0" err="1"/>
              <a:t>Alleen</a:t>
            </a:r>
            <a:r>
              <a:rPr lang="en-US" dirty="0"/>
              <a:t> Centrale </a:t>
            </a:r>
            <a:r>
              <a:rPr lang="en-US" dirty="0" err="1"/>
              <a:t>Bonden</a:t>
            </a:r>
            <a:endParaRPr lang="en-US" dirty="0"/>
          </a:p>
          <a:p>
            <a:r>
              <a:rPr lang="en-US" dirty="0"/>
              <a:t>D: </a:t>
            </a:r>
            <a:r>
              <a:rPr lang="en-US" dirty="0" err="1"/>
              <a:t>geen</a:t>
            </a:r>
            <a:r>
              <a:rPr lang="en-US" dirty="0"/>
              <a:t> van </a:t>
            </a:r>
            <a:r>
              <a:rPr lang="en-US" dirty="0" err="1"/>
              <a:t>beide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47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7A785-15B3-47BF-B581-24D31668A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 err="1"/>
              <a:t>Vraag</a:t>
            </a:r>
            <a:r>
              <a:rPr lang="en-US" sz="1800" dirty="0"/>
              <a:t> 9:</a:t>
            </a:r>
            <a:br>
              <a:rPr lang="en-US" sz="1800" dirty="0"/>
            </a:br>
            <a:r>
              <a:rPr lang="en-US" sz="1800" dirty="0"/>
              <a:t>wat </a:t>
            </a:r>
            <a:r>
              <a:rPr lang="en-US" sz="1800" dirty="0" err="1"/>
              <a:t>betekent</a:t>
            </a:r>
            <a:r>
              <a:rPr lang="en-US" sz="1800" dirty="0"/>
              <a:t> </a:t>
            </a:r>
            <a:r>
              <a:rPr lang="en-US" sz="1800" dirty="0" err="1"/>
              <a:t>een</a:t>
            </a:r>
            <a:r>
              <a:rPr lang="en-US" sz="1800" dirty="0"/>
              <a:t> </a:t>
            </a:r>
            <a:r>
              <a:rPr lang="en-US" sz="1800" dirty="0" err="1"/>
              <a:t>Sociale</a:t>
            </a:r>
            <a:r>
              <a:rPr lang="en-US" sz="1800" dirty="0"/>
              <a:t> </a:t>
            </a:r>
            <a:r>
              <a:rPr lang="en-US" sz="1800" dirty="0" err="1"/>
              <a:t>wetgeving</a:t>
            </a:r>
            <a:r>
              <a:rPr lang="en-US" sz="1800" dirty="0"/>
              <a:t>?</a:t>
            </a:r>
            <a:br>
              <a:rPr lang="en-US" sz="1800" dirty="0"/>
            </a:br>
            <a:endParaRPr lang="nl-NL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5C76C-F9E4-4D56-9965-3DA3382BD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A:Wet die </a:t>
            </a:r>
            <a:r>
              <a:rPr lang="en-US" dirty="0" err="1"/>
              <a:t>bepaald</a:t>
            </a:r>
            <a:r>
              <a:rPr lang="en-US" dirty="0"/>
              <a:t> </a:t>
            </a:r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steun</a:t>
            </a:r>
            <a:r>
              <a:rPr lang="en-US" dirty="0"/>
              <a:t> </a:t>
            </a:r>
            <a:r>
              <a:rPr lang="en-US" dirty="0" err="1"/>
              <a:t>krijgt</a:t>
            </a:r>
            <a:r>
              <a:rPr lang="en-US" dirty="0"/>
              <a:t> </a:t>
            </a:r>
            <a:r>
              <a:rPr lang="en-US" dirty="0" err="1"/>
              <a:t>vanuit</a:t>
            </a:r>
            <a:r>
              <a:rPr lang="en-US" dirty="0"/>
              <a:t> de </a:t>
            </a:r>
            <a:r>
              <a:rPr lang="en-US" dirty="0" err="1"/>
              <a:t>gemeente</a:t>
            </a:r>
            <a:endParaRPr lang="en-US" dirty="0"/>
          </a:p>
          <a:p>
            <a:r>
              <a:rPr lang="en-US" dirty="0"/>
              <a:t>B: Wet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regelt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bedrijven</a:t>
            </a:r>
            <a:r>
              <a:rPr lang="en-US" dirty="0"/>
              <a:t> </a:t>
            </a:r>
            <a:r>
              <a:rPr lang="en-US" dirty="0" err="1"/>
              <a:t>steun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 </a:t>
            </a:r>
            <a:r>
              <a:rPr lang="en-US" dirty="0" err="1"/>
              <a:t>vanuit</a:t>
            </a:r>
            <a:r>
              <a:rPr lang="en-US" dirty="0"/>
              <a:t> de </a:t>
            </a:r>
            <a:r>
              <a:rPr lang="en-US" dirty="0" err="1"/>
              <a:t>samenleving</a:t>
            </a:r>
            <a:endParaRPr lang="en-US" dirty="0"/>
          </a:p>
          <a:p>
            <a:r>
              <a:rPr lang="en-US" dirty="0"/>
              <a:t>C: Wet om de </a:t>
            </a:r>
            <a:r>
              <a:rPr lang="en-US" dirty="0" err="1"/>
              <a:t>zwakkeren</a:t>
            </a:r>
            <a:r>
              <a:rPr lang="en-US" dirty="0"/>
              <a:t> in de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steunen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5312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382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</vt:lpstr>
      <vt:lpstr>Calibri</vt:lpstr>
      <vt:lpstr>Calibri Light</vt:lpstr>
      <vt:lpstr>Graphik</vt:lpstr>
      <vt:lpstr>Office Theme</vt:lpstr>
      <vt:lpstr>Vraag 1: De Arbeidsomstandighedenwet is een Nederlandse wet die regels bevat voor......</vt:lpstr>
      <vt:lpstr>Vraag 2:  In de individuele arbeidsovereenkomst leggen de werkgever en de werknemer hun afspraken over de.....</vt:lpstr>
      <vt:lpstr>Vraag 3: wat staat er allemaal in een loonstrookje</vt:lpstr>
      <vt:lpstr>Vraag 4:  Waarmee moet rekening gehouden worden in een loonstrookje? </vt:lpstr>
      <vt:lpstr>Vraag 5: Waar staat een vakbond voor?</vt:lpstr>
      <vt:lpstr>Vraag 6: Wat is de betekenis van de afkorting UWV? </vt:lpstr>
      <vt:lpstr>Vraag 7: heb je recht op UWV als je: werkloos, ziek, arbeidsbeperkt of zwinger bent</vt:lpstr>
      <vt:lpstr>Vraag 8: Welke soorten werknemersorganistaties zijn er </vt:lpstr>
      <vt:lpstr>Vraag 9: wat betekent een Sociale wetgeving? </vt:lpstr>
      <vt:lpstr>Vraag 10: wat betekent een medezeggenschap?</vt:lpstr>
      <vt:lpstr>Antwoorden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Vraag 1: De Arbeidsomstandighedenwet is een Nederlandse wet die regels bevat voor......</dc:title>
  <dc:creator>Elsan Kujevic</dc:creator>
  <cp:lastModifiedBy>Elsan Kujevic</cp:lastModifiedBy>
  <cp:revision>7</cp:revision>
  <dcterms:created xsi:type="dcterms:W3CDTF">2021-06-30T13:53:48Z</dcterms:created>
  <dcterms:modified xsi:type="dcterms:W3CDTF">2021-06-30T14:58:44Z</dcterms:modified>
</cp:coreProperties>
</file>