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5" r:id="rId7"/>
    <p:sldId id="261" r:id="rId8"/>
    <p:sldId id="262" r:id="rId9"/>
    <p:sldId id="264"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n Kujevic" initials="EK" lastIdx="1" clrIdx="0">
    <p:extLst>
      <p:ext uri="{19B8F6BF-5375-455C-9EA6-DF929625EA0E}">
        <p15:presenceInfo xmlns:p15="http://schemas.microsoft.com/office/powerpoint/2012/main" userId="e5b0573bc4a95b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2T13:54:51.716" idx="1">
    <p:pos x="10" y="10"/>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CE597E-FC7E-4D3B-8931-247D6629501E}" type="datetimeFigureOut">
              <a:rPr lang="en-US" smtClean="0"/>
              <a:t>4/12/2020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1E79159-37D3-49A9-AE04-AAF2E6CDE74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524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E597E-FC7E-4D3B-8931-247D6629501E}"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9159-37D3-49A9-AE04-AAF2E6CDE74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301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E597E-FC7E-4D3B-8931-247D6629501E}"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9159-37D3-49A9-AE04-AAF2E6CDE74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720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CE597E-FC7E-4D3B-8931-247D6629501E}"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9159-37D3-49A9-AE04-AAF2E6CDE74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39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CE597E-FC7E-4D3B-8931-247D6629501E}"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E79159-37D3-49A9-AE04-AAF2E6CDE74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912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CE597E-FC7E-4D3B-8931-247D6629501E}"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9159-37D3-49A9-AE04-AAF2E6CDE74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2534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CE597E-FC7E-4D3B-8931-247D6629501E}"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E79159-37D3-49A9-AE04-AAF2E6CDE74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7835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CE597E-FC7E-4D3B-8931-247D6629501E}"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E79159-37D3-49A9-AE04-AAF2E6CDE74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103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CE597E-FC7E-4D3B-8931-247D6629501E}"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E79159-37D3-49A9-AE04-AAF2E6CDE742}" type="slidenum">
              <a:rPr lang="en-US" smtClean="0"/>
              <a:t>‹#›</a:t>
            </a:fld>
            <a:endParaRPr lang="en-US"/>
          </a:p>
        </p:txBody>
      </p:sp>
    </p:spTree>
    <p:extLst>
      <p:ext uri="{BB962C8B-B14F-4D97-AF65-F5344CB8AC3E}">
        <p14:creationId xmlns:p14="http://schemas.microsoft.com/office/powerpoint/2010/main" val="3478486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CE597E-FC7E-4D3B-8931-247D6629501E}"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E79159-37D3-49A9-AE04-AAF2E6CDE74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36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BCE597E-FC7E-4D3B-8931-247D6629501E}" type="datetimeFigureOut">
              <a:rPr lang="en-US" smtClean="0"/>
              <a:t>4/12/2020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1E79159-37D3-49A9-AE04-AAF2E6CDE74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069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BCE597E-FC7E-4D3B-8931-247D6629501E}" type="datetimeFigureOut">
              <a:rPr lang="en-US" smtClean="0"/>
              <a:t>4/12/2020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1E79159-37D3-49A9-AE04-AAF2E6CDE74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183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0981E-0AC2-40F7-805D-1F7575C90B62}"/>
              </a:ext>
            </a:extLst>
          </p:cNvPr>
          <p:cNvSpPr>
            <a:spLocks noGrp="1"/>
          </p:cNvSpPr>
          <p:nvPr>
            <p:ph type="ctrTitle"/>
          </p:nvPr>
        </p:nvSpPr>
        <p:spPr>
          <a:xfrm>
            <a:off x="1524000" y="128064"/>
            <a:ext cx="9144000" cy="2387600"/>
          </a:xfrm>
        </p:spPr>
        <p:txBody>
          <a:bodyPr/>
          <a:lstStyle/>
          <a:p>
            <a:r>
              <a:rPr lang="nl-NL" dirty="0"/>
              <a:t>Tas project</a:t>
            </a:r>
            <a:endParaRPr lang="en-US" dirty="0"/>
          </a:p>
        </p:txBody>
      </p:sp>
      <p:sp>
        <p:nvSpPr>
          <p:cNvPr id="3" name="Subtitle 2">
            <a:extLst>
              <a:ext uri="{FF2B5EF4-FFF2-40B4-BE49-F238E27FC236}">
                <a16:creationId xmlns:a16="http://schemas.microsoft.com/office/drawing/2014/main" id="{84819D6F-DBF5-426D-B707-644B3FB4D167}"/>
              </a:ext>
            </a:extLst>
          </p:cNvPr>
          <p:cNvSpPr>
            <a:spLocks noGrp="1"/>
          </p:cNvSpPr>
          <p:nvPr>
            <p:ph type="subTitle" idx="1"/>
          </p:nvPr>
        </p:nvSpPr>
        <p:spPr>
          <a:xfrm>
            <a:off x="893686" y="4924810"/>
            <a:ext cx="9144000" cy="1655762"/>
          </a:xfrm>
        </p:spPr>
        <p:txBody>
          <a:bodyPr/>
          <a:lstStyle/>
          <a:p>
            <a:r>
              <a:rPr lang="nl-NL" dirty="0"/>
              <a:t>Elsan Kujevic MTD1A4</a:t>
            </a:r>
            <a:endParaRPr lang="en-US" dirty="0"/>
          </a:p>
        </p:txBody>
      </p:sp>
    </p:spTree>
    <p:extLst>
      <p:ext uri="{BB962C8B-B14F-4D97-AF65-F5344CB8AC3E}">
        <p14:creationId xmlns:p14="http://schemas.microsoft.com/office/powerpoint/2010/main" val="107913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1C100-5F3A-477E-B254-F1A6DE67E900}"/>
              </a:ext>
            </a:extLst>
          </p:cNvPr>
          <p:cNvSpPr>
            <a:spLocks noGrp="1"/>
          </p:cNvSpPr>
          <p:nvPr>
            <p:ph type="title"/>
          </p:nvPr>
        </p:nvSpPr>
        <p:spPr/>
        <p:txBody>
          <a:bodyPr/>
          <a:lstStyle/>
          <a:p>
            <a:r>
              <a:rPr lang="nl-NL" dirty="0"/>
              <a:t>Waarom mijn product kopen?</a:t>
            </a:r>
            <a:endParaRPr lang="en-US" dirty="0"/>
          </a:p>
        </p:txBody>
      </p:sp>
      <p:sp>
        <p:nvSpPr>
          <p:cNvPr id="3" name="Content Placeholder 2">
            <a:extLst>
              <a:ext uri="{FF2B5EF4-FFF2-40B4-BE49-F238E27FC236}">
                <a16:creationId xmlns:a16="http://schemas.microsoft.com/office/drawing/2014/main" id="{6A71EE60-66D6-44D6-9FE7-E4B930A8B415}"/>
              </a:ext>
            </a:extLst>
          </p:cNvPr>
          <p:cNvSpPr>
            <a:spLocks noGrp="1"/>
          </p:cNvSpPr>
          <p:nvPr>
            <p:ph idx="1"/>
          </p:nvPr>
        </p:nvSpPr>
        <p:spPr/>
        <p:txBody>
          <a:bodyPr/>
          <a:lstStyle/>
          <a:p>
            <a:r>
              <a:rPr lang="nl-NL" dirty="0"/>
              <a:t>Het is niet echt duur voor de kwaliteit die je krijgt</a:t>
            </a:r>
          </a:p>
          <a:p>
            <a:r>
              <a:rPr lang="nl-NL" dirty="0"/>
              <a:t>Je kan de tas gebruiken op je rug en je kan hem op je borst dragen</a:t>
            </a:r>
          </a:p>
          <a:p>
            <a:r>
              <a:rPr lang="nl-NL" dirty="0"/>
              <a:t>Je kan hem op verschillende wijzen gebruiken</a:t>
            </a:r>
          </a:p>
          <a:p>
            <a:r>
              <a:rPr lang="nl-NL" dirty="0"/>
              <a:t>De tas kun je veilig je spullen inzetten weinig kans dat je spullen gestolen worden</a:t>
            </a:r>
          </a:p>
          <a:p>
            <a:pPr marL="0" indent="0">
              <a:buNone/>
            </a:pPr>
            <a:endParaRPr lang="nl-NL" dirty="0"/>
          </a:p>
          <a:p>
            <a:endParaRPr lang="en-US" dirty="0"/>
          </a:p>
        </p:txBody>
      </p:sp>
    </p:spTree>
    <p:extLst>
      <p:ext uri="{BB962C8B-B14F-4D97-AF65-F5344CB8AC3E}">
        <p14:creationId xmlns:p14="http://schemas.microsoft.com/office/powerpoint/2010/main" val="167555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1209-F8A4-4C69-AE31-0E90A632E536}"/>
              </a:ext>
            </a:extLst>
          </p:cNvPr>
          <p:cNvSpPr>
            <a:spLocks noGrp="1"/>
          </p:cNvSpPr>
          <p:nvPr>
            <p:ph type="title"/>
          </p:nvPr>
        </p:nvSpPr>
        <p:spPr>
          <a:xfrm>
            <a:off x="1294362" y="129816"/>
            <a:ext cx="9603275" cy="1049235"/>
          </a:xfrm>
        </p:spPr>
        <p:txBody>
          <a:bodyPr/>
          <a:lstStyle/>
          <a:p>
            <a:r>
              <a:rPr lang="nl-NL" dirty="0"/>
              <a:t>onderzoek</a:t>
            </a:r>
            <a:endParaRPr lang="en-US" dirty="0"/>
          </a:p>
        </p:txBody>
      </p:sp>
      <p:sp>
        <p:nvSpPr>
          <p:cNvPr id="4" name="Rectangle 2">
            <a:extLst>
              <a:ext uri="{FF2B5EF4-FFF2-40B4-BE49-F238E27FC236}">
                <a16:creationId xmlns:a16="http://schemas.microsoft.com/office/drawing/2014/main" id="{45FD6B16-A4EF-488D-ACB0-FEF9EB79E659}"/>
              </a:ext>
            </a:extLst>
          </p:cNvPr>
          <p:cNvSpPr>
            <a:spLocks noChangeArrowheads="1"/>
          </p:cNvSpPr>
          <p:nvPr/>
        </p:nvSpPr>
        <p:spPr bwMode="auto">
          <a:xfrm>
            <a:off x="310719" y="68358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99810B46-2B07-4590-B5F2-2D84FAE23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607" y="656637"/>
            <a:ext cx="2446337" cy="24463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60838CF-98E3-43FC-8816-847F7BECA50A}"/>
              </a:ext>
            </a:extLst>
          </p:cNvPr>
          <p:cNvSpPr>
            <a:spLocks noChangeArrowheads="1"/>
          </p:cNvSpPr>
          <p:nvPr/>
        </p:nvSpPr>
        <p:spPr bwMode="auto">
          <a:xfrm>
            <a:off x="310719" y="114078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Concurentie onderzoek: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Prijs: $35,00,-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Materiaal: leer</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 kopen: Wish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E5E717EB-65E1-4890-A5C9-3532E1FB87A0}"/>
              </a:ext>
            </a:extLst>
          </p:cNvPr>
          <p:cNvSpPr/>
          <p:nvPr/>
        </p:nvSpPr>
        <p:spPr>
          <a:xfrm>
            <a:off x="368392" y="3560175"/>
            <a:ext cx="6096000" cy="1938479"/>
          </a:xfrm>
          <a:prstGeom prst="rect">
            <a:avLst/>
          </a:prstGeom>
        </p:spPr>
        <p:txBody>
          <a:bodyPr>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dirty="0">
                <a:latin typeface="Calibri" panose="020F0502020204030204" pitchFamily="34" charset="0"/>
                <a:ea typeface="Calibri" panose="020F0502020204030204" pitchFamily="34" charset="0"/>
                <a:cs typeface="Calibri" panose="020F0502020204030204" pitchFamily="34" charset="0"/>
              </a:rPr>
              <a:t>Prijs: $179,00,-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err="1">
                <a:latin typeface="Calibri" panose="020F0502020204030204" pitchFamily="34" charset="0"/>
                <a:ea typeface="Calibri" panose="020F0502020204030204" pitchFamily="34" charset="0"/>
                <a:cs typeface="Calibri" panose="020F0502020204030204" pitchFamily="34" charset="0"/>
              </a:rPr>
              <a:t>Merk</a:t>
            </a:r>
            <a:r>
              <a:rPr lang="en-US" dirty="0">
                <a:latin typeface="Calibri" panose="020F0502020204030204" pitchFamily="34" charset="0"/>
                <a:ea typeface="Calibri" panose="020F0502020204030204" pitchFamily="34" charset="0"/>
                <a:cs typeface="Calibri" panose="020F0502020204030204" pitchFamily="34" charset="0"/>
              </a:rPr>
              <a:t>: Guess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solidFill>
                  <a:srgbClr val="333333"/>
                </a:solidFill>
                <a:latin typeface="Calibri" panose="020F0502020204030204" pitchFamily="34" charset="0"/>
                <a:ea typeface="Calibri" panose="020F0502020204030204" pitchFamily="34" charset="0"/>
                <a:cs typeface="Calibri" panose="020F0502020204030204" pitchFamily="34" charset="0"/>
              </a:rPr>
              <a:t>Afmetingen 50x33x22 cm.</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Calibri" panose="020F0502020204030204" pitchFamily="34" charset="0"/>
              </a:rPr>
              <a:t>Materiaal: 20% Katoen</a:t>
            </a:r>
            <a:r>
              <a:rPr lang="nl-NL" sz="1400" dirty="0">
                <a:solidFill>
                  <a:srgbClr val="000000"/>
                </a:solidFill>
                <a:latin typeface="&amp;quot"/>
                <a:ea typeface="Calibri" panose="020F0502020204030204" pitchFamily="34" charset="0"/>
                <a:cs typeface="Times New Roman" panose="02020603050405020304" pitchFamily="18" charset="0"/>
              </a:rPr>
              <a:t> </a:t>
            </a:r>
            <a:r>
              <a:rPr lang="nl-NL" dirty="0">
                <a:latin typeface="Calibri" panose="020F0502020204030204" pitchFamily="34" charset="0"/>
                <a:ea typeface="Calibri" panose="020F0502020204030204" pitchFamily="34" charset="0"/>
                <a:cs typeface="Calibri" panose="020F0502020204030204" pitchFamily="34" charset="0"/>
              </a:rPr>
              <a:t>, 80% Polyester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7">
            <a:extLst>
              <a:ext uri="{FF2B5EF4-FFF2-40B4-BE49-F238E27FC236}">
                <a16:creationId xmlns:a16="http://schemas.microsoft.com/office/drawing/2014/main" id="{DEC09954-BED8-403E-93F9-6BC3EF4E5F2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29567" y="3129918"/>
            <a:ext cx="3025835" cy="2960703"/>
          </a:xfrm>
          <a:prstGeom prst="rect">
            <a:avLst/>
          </a:prstGeom>
          <a:noFill/>
          <a:ln>
            <a:noFill/>
          </a:ln>
        </p:spPr>
      </p:pic>
      <p:sp>
        <p:nvSpPr>
          <p:cNvPr id="7" name="Rectangle 5">
            <a:extLst>
              <a:ext uri="{FF2B5EF4-FFF2-40B4-BE49-F238E27FC236}">
                <a16:creationId xmlns:a16="http://schemas.microsoft.com/office/drawing/2014/main" id="{06565586-AE77-4C62-94D5-271865515617}"/>
              </a:ext>
            </a:extLst>
          </p:cNvPr>
          <p:cNvSpPr>
            <a:spLocks noChangeArrowheads="1"/>
          </p:cNvSpPr>
          <p:nvPr/>
        </p:nvSpPr>
        <p:spPr bwMode="auto">
          <a:xfrm>
            <a:off x="5193437" y="10599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Prijs: $60,00,-</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Merk: Eastpak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2" name="Picture 5">
            <a:extLst>
              <a:ext uri="{FF2B5EF4-FFF2-40B4-BE49-F238E27FC236}">
                <a16:creationId xmlns:a16="http://schemas.microsoft.com/office/drawing/2014/main" id="{F5BB79C7-6E7D-4E0F-AEDD-E51F12CF0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537" y="1788581"/>
            <a:ext cx="3641725" cy="36417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1D645C33-4B2A-4F51-A322-E611F146D4D1}"/>
              </a:ext>
            </a:extLst>
          </p:cNvPr>
          <p:cNvSpPr>
            <a:spLocks noChangeArrowheads="1"/>
          </p:cNvSpPr>
          <p:nvPr/>
        </p:nvSpPr>
        <p:spPr bwMode="auto">
          <a:xfrm>
            <a:off x="5193437" y="1517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Afmetingen: </a:t>
            </a:r>
            <a:r>
              <a:rPr kumimoji="0" lang="nl-NL" altLang="en-US" sz="1200" b="0" i="0" u="none" strike="noStrike" cap="none" normalizeH="0" baseline="0">
                <a:ln>
                  <a:noFill/>
                </a:ln>
                <a:solidFill>
                  <a:srgbClr val="202020"/>
                </a:solidFill>
                <a:effectLst/>
                <a:latin typeface="Calibri" panose="020F0502020204030204" pitchFamily="34" charset="0"/>
                <a:ea typeface="Calibri" panose="020F0502020204030204" pitchFamily="34" charset="0"/>
                <a:cs typeface="Calibri" panose="020F0502020204030204" pitchFamily="34" charset="0"/>
              </a:rPr>
              <a:t>Hoogte: 30,5 cm, Breedte: 38,5 cm, Diepte: 13 cm</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1200" b="0" i="0" u="none" strike="noStrike" cap="none" normalizeH="0" baseline="0">
                <a:ln>
                  <a:noFill/>
                </a:ln>
                <a:solidFill>
                  <a:srgbClr val="202020"/>
                </a:solidFill>
                <a:effectLst/>
                <a:latin typeface="Calibri" panose="020F0502020204030204" pitchFamily="34" charset="0"/>
                <a:ea typeface="Calibri" panose="020F0502020204030204" pitchFamily="34" charset="0"/>
                <a:cs typeface="Calibri" panose="020F0502020204030204" pitchFamily="34" charset="0"/>
              </a:rPr>
              <a:t>Materiaal: 100% nylon</a:t>
            </a:r>
            <a:endParaRPr kumimoji="0" lang="nl-NL"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128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42961-F9B3-4E11-A854-0C072F8A940B}"/>
              </a:ext>
            </a:extLst>
          </p:cNvPr>
          <p:cNvSpPr>
            <a:spLocks noGrp="1"/>
          </p:cNvSpPr>
          <p:nvPr>
            <p:ph type="title"/>
          </p:nvPr>
        </p:nvSpPr>
        <p:spPr>
          <a:xfrm>
            <a:off x="1294362" y="191960"/>
            <a:ext cx="9603275" cy="1049235"/>
          </a:xfrm>
        </p:spPr>
        <p:txBody>
          <a:bodyPr/>
          <a:lstStyle/>
          <a:p>
            <a:r>
              <a:rPr lang="nl-NL" dirty="0"/>
              <a:t>Persona</a:t>
            </a:r>
            <a:endParaRPr lang="en-US" dirty="0"/>
          </a:p>
        </p:txBody>
      </p:sp>
      <p:sp>
        <p:nvSpPr>
          <p:cNvPr id="3" name="Content Placeholder 2">
            <a:extLst>
              <a:ext uri="{FF2B5EF4-FFF2-40B4-BE49-F238E27FC236}">
                <a16:creationId xmlns:a16="http://schemas.microsoft.com/office/drawing/2014/main" id="{67B71CCB-10A8-4C8A-8FA2-70352BED46F8}"/>
              </a:ext>
            </a:extLst>
          </p:cNvPr>
          <p:cNvSpPr>
            <a:spLocks noGrp="1"/>
          </p:cNvSpPr>
          <p:nvPr>
            <p:ph idx="1"/>
          </p:nvPr>
        </p:nvSpPr>
        <p:spPr>
          <a:xfrm>
            <a:off x="1451579" y="2015733"/>
            <a:ext cx="7275171" cy="1526458"/>
          </a:xfrm>
        </p:spPr>
        <p:txBody>
          <a:bodyPr>
            <a:normAutofit/>
          </a:bodyPr>
          <a:lstStyle/>
          <a:p>
            <a:pPr marL="0" indent="0">
              <a:buNone/>
            </a:pPr>
            <a:r>
              <a:rPr lang="nl-NL" dirty="0"/>
              <a:t> </a:t>
            </a:r>
            <a:endParaRPr lang="en-US" dirty="0"/>
          </a:p>
        </p:txBody>
      </p:sp>
      <p:sp>
        <p:nvSpPr>
          <p:cNvPr id="4" name="Rectangle 3">
            <a:extLst>
              <a:ext uri="{FF2B5EF4-FFF2-40B4-BE49-F238E27FC236}">
                <a16:creationId xmlns:a16="http://schemas.microsoft.com/office/drawing/2014/main" id="{4BCA809A-BCB9-44BB-9F39-72938BF53747}"/>
              </a:ext>
            </a:extLst>
          </p:cNvPr>
          <p:cNvSpPr/>
          <p:nvPr/>
        </p:nvSpPr>
        <p:spPr>
          <a:xfrm>
            <a:off x="1100912" y="567434"/>
            <a:ext cx="8282786" cy="5949514"/>
          </a:xfrm>
          <a:prstGeom prst="rect">
            <a:avLst/>
          </a:prstGeom>
        </p:spPr>
        <p:txBody>
          <a:bodyPr wrap="square">
            <a:spAutoFit/>
          </a:bodyPr>
          <a:lstStyle/>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-geboortedatum: 15 Juni 2003</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-opleiding: Industrieel Product Ontwerper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-Geboren in: Nederland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-Religie: Moslim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-achternaam: Kujevic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-voornaam: Elsan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Lengte: 1,88 m</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Gewicht: 89 kilo</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Hobby(‘s) : Fitnessen/ voetballen</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Speciale eisen/ wensen voor een rugtas: dat het niet te zwaar aanvoelt als hij de tas achterop zijn rug of over zijn schouder heeft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Wat wil de persoon met de tas doen: Hij wil de tas gebruiken voor meerdere dingen bijvoorbeeld om zijn laptop mee te kunne dragen of om hem te egbruiken op school om tassen in te kunne dragen. Of buiten school gewoon ermee rond kunnen.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Hoe wilt de persoon dat de tas eruitziet : Modern en niet te groot en ook niet te klein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5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4306-A943-4FD8-A9D1-8CC1777CD83C}"/>
              </a:ext>
            </a:extLst>
          </p:cNvPr>
          <p:cNvSpPr>
            <a:spLocks noGrp="1"/>
          </p:cNvSpPr>
          <p:nvPr>
            <p:ph type="title"/>
          </p:nvPr>
        </p:nvSpPr>
        <p:spPr>
          <a:xfrm>
            <a:off x="1007696" y="0"/>
            <a:ext cx="9603275" cy="1049235"/>
          </a:xfrm>
        </p:spPr>
        <p:txBody>
          <a:bodyPr/>
          <a:lstStyle/>
          <a:p>
            <a:r>
              <a:rPr lang="nl-NL" dirty="0"/>
              <a:t>Intervieuw </a:t>
            </a:r>
            <a:endParaRPr lang="en-US" dirty="0"/>
          </a:p>
        </p:txBody>
      </p:sp>
      <p:sp>
        <p:nvSpPr>
          <p:cNvPr id="3" name="Content Placeholder 2">
            <a:extLst>
              <a:ext uri="{FF2B5EF4-FFF2-40B4-BE49-F238E27FC236}">
                <a16:creationId xmlns:a16="http://schemas.microsoft.com/office/drawing/2014/main" id="{C1FD35D9-8102-4F07-BD3E-2A33DA87657C}"/>
              </a:ext>
            </a:extLst>
          </p:cNvPr>
          <p:cNvSpPr>
            <a:spLocks noGrp="1"/>
          </p:cNvSpPr>
          <p:nvPr>
            <p:ph idx="1"/>
          </p:nvPr>
        </p:nvSpPr>
        <p:spPr>
          <a:xfrm>
            <a:off x="479395" y="867792"/>
            <a:ext cx="10704909" cy="5122415"/>
          </a:xfrm>
        </p:spPr>
        <p:txBody>
          <a:bodyPr>
            <a:normAutofit fontScale="40000" lnSpcReduction="20000"/>
          </a:bodyPr>
          <a:lstStyle/>
          <a:p>
            <a:r>
              <a:rPr lang="nl-NL" dirty="0"/>
              <a:t>Wat is je naam? Elsan Kujevic </a:t>
            </a:r>
            <a:endParaRPr lang="en-US" dirty="0"/>
          </a:p>
          <a:p>
            <a:r>
              <a:rPr lang="nl-NL" dirty="0"/>
              <a:t>Hoe oud ben je ? 16 jaar oud</a:t>
            </a:r>
            <a:endParaRPr lang="en-US" dirty="0"/>
          </a:p>
          <a:p>
            <a:r>
              <a:rPr lang="nl-NL" dirty="0"/>
              <a:t>Waar woon je? Eindhoven, Gestel</a:t>
            </a:r>
            <a:endParaRPr lang="en-US" dirty="0"/>
          </a:p>
          <a:p>
            <a:r>
              <a:rPr lang="nl-NL" dirty="0"/>
              <a:t>Heb je een fijne tas? Ja heb ik wel </a:t>
            </a:r>
            <a:endParaRPr lang="en-US" dirty="0"/>
          </a:p>
          <a:p>
            <a:r>
              <a:rPr lang="nl-NL" dirty="0"/>
              <a:t>Heb je ooit gedacht om een schoudertas te kopen? Ja ik wel maar ik vind een normale tas toch wel fijner over de rug</a:t>
            </a:r>
            <a:endParaRPr lang="en-US" dirty="0"/>
          </a:p>
          <a:p>
            <a:r>
              <a:rPr lang="nl-NL" dirty="0"/>
              <a:t>Wat is er fijner aan die tas? Dat ik die tas makkelijker uit en aan kan doen en ik ben denk ik teveel gewend aan een normalen rugtas</a:t>
            </a:r>
            <a:endParaRPr lang="en-US" dirty="0"/>
          </a:p>
          <a:p>
            <a:r>
              <a:rPr lang="nl-NL" dirty="0"/>
              <a:t>Wat zou beter kunnen aan een schoudertas? Dat het niet zo groot is maar toch wel veel in past</a:t>
            </a:r>
            <a:endParaRPr lang="en-US" dirty="0"/>
          </a:p>
          <a:p>
            <a:r>
              <a:rPr lang="nl-NL" dirty="0"/>
              <a:t>Gebruik je je tas ook buitebn school? Ja ik gebruik hem ook voor na school voor om bijvoorbeeld dingen in mee tenemen om ergens te gaan overnachten of gewoon om dingen mee in te nemen</a:t>
            </a:r>
            <a:endParaRPr lang="en-US" dirty="0"/>
          </a:p>
          <a:p>
            <a:r>
              <a:rPr lang="nl-NL" dirty="0"/>
              <a:t>Vind je een schoudertas denk je fijner als hij wat groter is of wat kleiner? Als hij wat kleiner is maar er moet nog wel wat in kunnen  passen zoals een laptop</a:t>
            </a:r>
            <a:endParaRPr lang="en-US" dirty="0"/>
          </a:p>
          <a:p>
            <a:r>
              <a:rPr lang="nl-NL" dirty="0"/>
              <a:t>Vind je de kleur van een sport tas belangrijk? Nee maar het hoeft van mij partij geen roze te zijn want da past niete echt goed</a:t>
            </a:r>
            <a:endParaRPr lang="en-US" dirty="0"/>
          </a:p>
          <a:p>
            <a:r>
              <a:rPr lang="nl-NL" dirty="0"/>
              <a:t>Vind je ritsen, klittenband of knopen fijner bij een tas? Ik vind ritsen wel het fijnst</a:t>
            </a:r>
            <a:endParaRPr lang="en-US" dirty="0"/>
          </a:p>
          <a:p>
            <a:r>
              <a:rPr lang="nl-NL" dirty="0"/>
              <a:t>Hoe lang moet een tas meegaan? Minimaal wel 5 jaar best een tijdje </a:t>
            </a:r>
            <a:endParaRPr lang="en-US" dirty="0"/>
          </a:p>
          <a:p>
            <a:r>
              <a:rPr lang="nl-NL" dirty="0"/>
              <a:t>Hoe zwaar mag de tas zonder inhoud zijn? Het liefts zo licht mogelijk want er moeten ook nog spullen in</a:t>
            </a:r>
            <a:endParaRPr lang="en-US" dirty="0"/>
          </a:p>
          <a:p>
            <a:r>
              <a:rPr lang="nl-NL" dirty="0"/>
              <a:t>Hoeveel vakken moeten er in de tas zitten? Er zoweizo meerder vakken in zitten hoeveel zou ik niet weten en als ik dan toch iets moet zeggen zou ik gaan voor rond de 3 zakken</a:t>
            </a:r>
            <a:endParaRPr lang="en-US" dirty="0"/>
          </a:p>
          <a:p>
            <a:r>
              <a:rPr lang="nl-NL" dirty="0"/>
              <a:t>Moeten er ook vakken aan de buitenkant van de tas zitten? Ja dat zou wel handig zijn om snel iets uit de tas te kunne pakken</a:t>
            </a:r>
            <a:endParaRPr lang="en-US" dirty="0"/>
          </a:p>
          <a:p>
            <a:r>
              <a:rPr lang="nl-NL" dirty="0"/>
              <a:t> </a:t>
            </a:r>
            <a:endParaRPr lang="en-US" dirty="0"/>
          </a:p>
          <a:p>
            <a:r>
              <a:rPr lang="nl-NL" dirty="0"/>
              <a:t> </a:t>
            </a:r>
            <a:endParaRPr lang="en-US" dirty="0"/>
          </a:p>
          <a:p>
            <a:r>
              <a:rPr lang="nl-NL" dirty="0"/>
              <a:t> </a:t>
            </a:r>
            <a:endParaRPr lang="en-US" dirty="0"/>
          </a:p>
          <a:p>
            <a:r>
              <a:rPr lang="nl-NL" dirty="0"/>
              <a:t> </a:t>
            </a:r>
            <a:endParaRPr lang="en-US" dirty="0"/>
          </a:p>
          <a:p>
            <a:endParaRPr lang="en-US" dirty="0"/>
          </a:p>
        </p:txBody>
      </p:sp>
    </p:spTree>
    <p:extLst>
      <p:ext uri="{BB962C8B-B14F-4D97-AF65-F5344CB8AC3E}">
        <p14:creationId xmlns:p14="http://schemas.microsoft.com/office/powerpoint/2010/main" val="241413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F5F7A-DED1-49C4-8653-C86D71EA6402}"/>
              </a:ext>
            </a:extLst>
          </p:cNvPr>
          <p:cNvSpPr>
            <a:spLocks noGrp="1"/>
          </p:cNvSpPr>
          <p:nvPr>
            <p:ph type="title"/>
          </p:nvPr>
        </p:nvSpPr>
        <p:spPr/>
        <p:txBody>
          <a:bodyPr/>
          <a:lstStyle/>
          <a:p>
            <a:r>
              <a:rPr lang="nl-NL" dirty="0"/>
              <a:t>PVE</a:t>
            </a:r>
            <a:endParaRPr lang="en-US" dirty="0"/>
          </a:p>
        </p:txBody>
      </p:sp>
      <p:sp>
        <p:nvSpPr>
          <p:cNvPr id="3" name="Content Placeholder 2">
            <a:extLst>
              <a:ext uri="{FF2B5EF4-FFF2-40B4-BE49-F238E27FC236}">
                <a16:creationId xmlns:a16="http://schemas.microsoft.com/office/drawing/2014/main" id="{7B48A218-98EC-4DA1-AEA8-DD3325902C65}"/>
              </a:ext>
            </a:extLst>
          </p:cNvPr>
          <p:cNvSpPr>
            <a:spLocks noGrp="1"/>
          </p:cNvSpPr>
          <p:nvPr>
            <p:ph idx="1"/>
          </p:nvPr>
        </p:nvSpPr>
        <p:spPr>
          <a:xfrm>
            <a:off x="1451579" y="2015732"/>
            <a:ext cx="9603275" cy="4172004"/>
          </a:xfrm>
        </p:spPr>
        <p:txBody>
          <a:bodyPr>
            <a:normAutofit fontScale="55000" lnSpcReduction="20000"/>
          </a:bodyPr>
          <a:lstStyle/>
          <a:p>
            <a:r>
              <a:rPr lang="nl-NL" dirty="0"/>
              <a:t>De tas moet tegen een paar waterdruppels kunnen</a:t>
            </a:r>
            <a:endParaRPr lang="en-US" dirty="0"/>
          </a:p>
          <a:p>
            <a:r>
              <a:rPr lang="nl-NL" dirty="0"/>
              <a:t>Er moet een laptop inpassen van 15,6 inch </a:t>
            </a:r>
            <a:endParaRPr lang="en-US" dirty="0"/>
          </a:p>
          <a:p>
            <a:r>
              <a:rPr lang="nl-NL" dirty="0"/>
              <a:t>De tas moet kunnen worden gewassen</a:t>
            </a:r>
            <a:endParaRPr lang="en-US" dirty="0"/>
          </a:p>
          <a:p>
            <a:r>
              <a:rPr lang="nl-NL" dirty="0"/>
              <a:t>Hij moet open en dicht kunnen met een rits</a:t>
            </a:r>
            <a:endParaRPr lang="en-US" dirty="0"/>
          </a:p>
          <a:p>
            <a:r>
              <a:rPr lang="nl-NL" dirty="0"/>
              <a:t>Er moeten streps aanzitten die verstelbaar zijn</a:t>
            </a:r>
            <a:endParaRPr lang="en-US" dirty="0"/>
          </a:p>
          <a:p>
            <a:r>
              <a:rPr lang="nl-NL" dirty="0"/>
              <a:t>De tas zou een klap moeten kunnen ontvangen en ervoor zorgen dat de spullen die erin zitten niet meteen kapot gaan</a:t>
            </a:r>
            <a:endParaRPr lang="en-US" dirty="0"/>
          </a:p>
          <a:p>
            <a:r>
              <a:rPr lang="nl-NL" dirty="0"/>
              <a:t>De streps mogen niet scheuren en niet kapot gaan</a:t>
            </a:r>
            <a:endParaRPr lang="en-US" dirty="0"/>
          </a:p>
          <a:p>
            <a:r>
              <a:rPr lang="nl-NL" dirty="0"/>
              <a:t>De tas mag er niet te groot uitzien omdat hij oop je borst en rug gedragen moet worden</a:t>
            </a:r>
            <a:endParaRPr lang="en-US" dirty="0"/>
          </a:p>
          <a:p>
            <a:r>
              <a:rPr lang="nl-NL" dirty="0"/>
              <a:t>De spullen mogen er niet uitvallen</a:t>
            </a:r>
            <a:endParaRPr lang="en-US" dirty="0"/>
          </a:p>
          <a:p>
            <a:r>
              <a:rPr lang="nl-NL" dirty="0"/>
              <a:t>De tas moet minimaal 5 jaar mee gaan</a:t>
            </a:r>
            <a:endParaRPr lang="en-US" dirty="0"/>
          </a:p>
          <a:p>
            <a:r>
              <a:rPr lang="nl-NL" dirty="0"/>
              <a:t>De tas moet een extra hendel hebben bovenop die je in en uit kan klappen</a:t>
            </a:r>
            <a:endParaRPr lang="en-US" dirty="0"/>
          </a:p>
          <a:p>
            <a:r>
              <a:rPr lang="nl-NL" dirty="0"/>
              <a:t>De tas moet niet te duur zijn maar ook niet te goedkoop</a:t>
            </a:r>
            <a:endParaRPr lang="en-US" dirty="0"/>
          </a:p>
          <a:p>
            <a:r>
              <a:rPr lang="nl-NL" dirty="0"/>
              <a:t>Er moeten extra vakken in voor passen voor de veiligheid</a:t>
            </a:r>
            <a:endParaRPr lang="en-US" dirty="0"/>
          </a:p>
          <a:p>
            <a:endParaRPr lang="en-US" dirty="0"/>
          </a:p>
        </p:txBody>
      </p:sp>
    </p:spTree>
    <p:extLst>
      <p:ext uri="{BB962C8B-B14F-4D97-AF65-F5344CB8AC3E}">
        <p14:creationId xmlns:p14="http://schemas.microsoft.com/office/powerpoint/2010/main" val="102160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4816-3870-4D03-B3E9-E72B960EB6B4}"/>
              </a:ext>
            </a:extLst>
          </p:cNvPr>
          <p:cNvSpPr>
            <a:spLocks noGrp="1"/>
          </p:cNvSpPr>
          <p:nvPr>
            <p:ph type="title"/>
          </p:nvPr>
        </p:nvSpPr>
        <p:spPr/>
        <p:txBody>
          <a:bodyPr/>
          <a:lstStyle/>
          <a:p>
            <a:r>
              <a:rPr lang="nl-NL" dirty="0"/>
              <a:t>Gebruikersscenario tas</a:t>
            </a:r>
            <a:endParaRPr lang="en-US" dirty="0"/>
          </a:p>
        </p:txBody>
      </p:sp>
      <p:pic>
        <p:nvPicPr>
          <p:cNvPr id="5" name="Content Placeholder 4" descr="A close up of text on a whiteboard&#10;&#10;Description automatically generated">
            <a:extLst>
              <a:ext uri="{FF2B5EF4-FFF2-40B4-BE49-F238E27FC236}">
                <a16:creationId xmlns:a16="http://schemas.microsoft.com/office/drawing/2014/main" id="{33D1D171-34B5-4220-929D-B4BA4069B1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099" y="1499194"/>
            <a:ext cx="8615535" cy="5358806"/>
          </a:xfrm>
        </p:spPr>
      </p:pic>
    </p:spTree>
    <p:extLst>
      <p:ext uri="{BB962C8B-B14F-4D97-AF65-F5344CB8AC3E}">
        <p14:creationId xmlns:p14="http://schemas.microsoft.com/office/powerpoint/2010/main" val="365414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F8FC3-212A-4E59-9938-3CDD4EEAA5A2}"/>
              </a:ext>
            </a:extLst>
          </p:cNvPr>
          <p:cNvSpPr>
            <a:spLocks noGrp="1"/>
          </p:cNvSpPr>
          <p:nvPr>
            <p:ph type="title"/>
          </p:nvPr>
        </p:nvSpPr>
        <p:spPr>
          <a:xfrm>
            <a:off x="324114" y="120938"/>
            <a:ext cx="9603275" cy="1049235"/>
          </a:xfrm>
        </p:spPr>
        <p:txBody>
          <a:bodyPr/>
          <a:lstStyle/>
          <a:p>
            <a:r>
              <a:rPr lang="nl-NL" dirty="0"/>
              <a:t>Schetsen + spuugmodel</a:t>
            </a:r>
            <a:endParaRPr lang="en-US" dirty="0"/>
          </a:p>
        </p:txBody>
      </p:sp>
      <p:pic>
        <p:nvPicPr>
          <p:cNvPr id="5" name="Content Placeholder 4" descr="A picture containing sitting, white, man, table&#10;&#10;Description automatically generated">
            <a:extLst>
              <a:ext uri="{FF2B5EF4-FFF2-40B4-BE49-F238E27FC236}">
                <a16:creationId xmlns:a16="http://schemas.microsoft.com/office/drawing/2014/main" id="{D447B2F3-EB2B-4B57-B3C2-4E6C90E6C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489" y="809229"/>
            <a:ext cx="4316412" cy="3237308"/>
          </a:xfrm>
        </p:spPr>
      </p:pic>
      <p:pic>
        <p:nvPicPr>
          <p:cNvPr id="7" name="Picture 6" descr="A close up of text on a whiteboard&#10;&#10;Description automatically generated">
            <a:extLst>
              <a:ext uri="{FF2B5EF4-FFF2-40B4-BE49-F238E27FC236}">
                <a16:creationId xmlns:a16="http://schemas.microsoft.com/office/drawing/2014/main" id="{430EEC2A-6DA0-4F9A-80A1-F7F9DD1B2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203" y="809229"/>
            <a:ext cx="4837095" cy="3237308"/>
          </a:xfrm>
          <a:prstGeom prst="rect">
            <a:avLst/>
          </a:prstGeom>
        </p:spPr>
      </p:pic>
      <p:pic>
        <p:nvPicPr>
          <p:cNvPr id="9" name="Picture 8" descr="A picture containing sitting, white&#10;&#10;Description automatically generated">
            <a:extLst>
              <a:ext uri="{FF2B5EF4-FFF2-40B4-BE49-F238E27FC236}">
                <a16:creationId xmlns:a16="http://schemas.microsoft.com/office/drawing/2014/main" id="{A22AF00F-FAAC-44E6-B13E-AB2D2556B1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4298" y="8340"/>
            <a:ext cx="4533900" cy="3400425"/>
          </a:xfrm>
          <a:prstGeom prst="rect">
            <a:avLst/>
          </a:prstGeom>
        </p:spPr>
      </p:pic>
      <p:pic>
        <p:nvPicPr>
          <p:cNvPr id="11" name="Picture 10" descr="A close up of text on a whiteboard&#10;&#10;Description automatically generated">
            <a:extLst>
              <a:ext uri="{FF2B5EF4-FFF2-40B4-BE49-F238E27FC236}">
                <a16:creationId xmlns:a16="http://schemas.microsoft.com/office/drawing/2014/main" id="{ACC584C9-1B59-4685-8627-13074D6F8E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298" y="3408765"/>
            <a:ext cx="4647702" cy="3440895"/>
          </a:xfrm>
          <a:prstGeom prst="rect">
            <a:avLst/>
          </a:prstGeom>
        </p:spPr>
      </p:pic>
      <p:pic>
        <p:nvPicPr>
          <p:cNvPr id="13" name="Picture 12" descr="A picture containing indoor, black, sitting, computer&#10;&#10;Description automatically generated">
            <a:extLst>
              <a:ext uri="{FF2B5EF4-FFF2-40B4-BE49-F238E27FC236}">
                <a16:creationId xmlns:a16="http://schemas.microsoft.com/office/drawing/2014/main" id="{F0381D8D-228F-45FA-861A-8779FF7D38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9298589" y="3825739"/>
            <a:ext cx="3335783" cy="2501837"/>
          </a:xfrm>
          <a:prstGeom prst="rect">
            <a:avLst/>
          </a:prstGeom>
        </p:spPr>
      </p:pic>
    </p:spTree>
    <p:extLst>
      <p:ext uri="{BB962C8B-B14F-4D97-AF65-F5344CB8AC3E}">
        <p14:creationId xmlns:p14="http://schemas.microsoft.com/office/powerpoint/2010/main" val="3268022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4C3EC-C5E6-4A5E-B370-6D0D0E3875E6}"/>
              </a:ext>
            </a:extLst>
          </p:cNvPr>
          <p:cNvSpPr>
            <a:spLocks noGrp="1"/>
          </p:cNvSpPr>
          <p:nvPr>
            <p:ph type="title"/>
          </p:nvPr>
        </p:nvSpPr>
        <p:spPr>
          <a:xfrm>
            <a:off x="332993" y="0"/>
            <a:ext cx="9603275" cy="1049235"/>
          </a:xfrm>
        </p:spPr>
        <p:txBody>
          <a:bodyPr/>
          <a:lstStyle/>
          <a:p>
            <a:r>
              <a:rPr lang="nl-NL" dirty="0"/>
              <a:t>Definitieve keuze</a:t>
            </a:r>
            <a:endParaRPr lang="en-US" dirty="0"/>
          </a:p>
        </p:txBody>
      </p:sp>
      <p:pic>
        <p:nvPicPr>
          <p:cNvPr id="5" name="Content Placeholder 4" descr="A close up of text on a whiteboard&#10;&#10;Description automatically generated">
            <a:extLst>
              <a:ext uri="{FF2B5EF4-FFF2-40B4-BE49-F238E27FC236}">
                <a16:creationId xmlns:a16="http://schemas.microsoft.com/office/drawing/2014/main" id="{2CA903F9-00F7-470C-9C96-026E6E2644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75071" y="1391507"/>
            <a:ext cx="4064510" cy="3048382"/>
          </a:xfrm>
        </p:spPr>
      </p:pic>
      <p:pic>
        <p:nvPicPr>
          <p:cNvPr id="7" name="Picture 6" descr="A close up of a logo&#10;&#10;Description automatically generated">
            <a:extLst>
              <a:ext uri="{FF2B5EF4-FFF2-40B4-BE49-F238E27FC236}">
                <a16:creationId xmlns:a16="http://schemas.microsoft.com/office/drawing/2014/main" id="{84E94BEE-90A9-4666-874D-422906029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44760" y="1568746"/>
            <a:ext cx="4064510" cy="3048382"/>
          </a:xfrm>
          <a:prstGeom prst="rect">
            <a:avLst/>
          </a:prstGeom>
        </p:spPr>
      </p:pic>
      <p:sp>
        <p:nvSpPr>
          <p:cNvPr id="8" name="TextBox 7">
            <a:extLst>
              <a:ext uri="{FF2B5EF4-FFF2-40B4-BE49-F238E27FC236}">
                <a16:creationId xmlns:a16="http://schemas.microsoft.com/office/drawing/2014/main" id="{D91D737D-9EA0-4268-B553-D6155BDA0251}"/>
              </a:ext>
            </a:extLst>
          </p:cNvPr>
          <p:cNvSpPr txBox="1"/>
          <p:nvPr/>
        </p:nvSpPr>
        <p:spPr>
          <a:xfrm>
            <a:off x="7483875" y="2116640"/>
            <a:ext cx="3764132" cy="1754326"/>
          </a:xfrm>
          <a:prstGeom prst="rect">
            <a:avLst/>
          </a:prstGeom>
          <a:noFill/>
        </p:spPr>
        <p:txBody>
          <a:bodyPr wrap="square" rtlCol="0">
            <a:spAutoFit/>
          </a:bodyPr>
          <a:lstStyle/>
          <a:p>
            <a:r>
              <a:rPr lang="nl-NL" dirty="0"/>
              <a:t>Materialen:</a:t>
            </a:r>
          </a:p>
          <a:p>
            <a:r>
              <a:rPr lang="nl-NL" dirty="0"/>
              <a:t>Leer en katoen</a:t>
            </a:r>
          </a:p>
          <a:p>
            <a:r>
              <a:rPr lang="nl-NL" dirty="0"/>
              <a:t>Leer voor de buiten voor de luxe en en je kan het op elke soort tas toepassen, en katoen van binnen zodat het een beetje waterdicht blijft</a:t>
            </a:r>
            <a:endParaRPr lang="en-US" dirty="0"/>
          </a:p>
        </p:txBody>
      </p:sp>
    </p:spTree>
    <p:extLst>
      <p:ext uri="{BB962C8B-B14F-4D97-AF65-F5344CB8AC3E}">
        <p14:creationId xmlns:p14="http://schemas.microsoft.com/office/powerpoint/2010/main" val="66346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770B-5273-4570-93D1-F43F1C6E6907}"/>
              </a:ext>
            </a:extLst>
          </p:cNvPr>
          <p:cNvSpPr>
            <a:spLocks noGrp="1"/>
          </p:cNvSpPr>
          <p:nvPr>
            <p:ph type="title"/>
          </p:nvPr>
        </p:nvSpPr>
        <p:spPr/>
        <p:txBody>
          <a:bodyPr/>
          <a:lstStyle/>
          <a:p>
            <a:r>
              <a:rPr lang="nl-NL" dirty="0"/>
              <a:t>Solidworks cat tekening tas</a:t>
            </a:r>
            <a:endParaRPr lang="en-US" dirty="0"/>
          </a:p>
        </p:txBody>
      </p:sp>
      <p:pic>
        <p:nvPicPr>
          <p:cNvPr id="4" name="Content Placeholder 3">
            <a:extLst>
              <a:ext uri="{FF2B5EF4-FFF2-40B4-BE49-F238E27FC236}">
                <a16:creationId xmlns:a16="http://schemas.microsoft.com/office/drawing/2014/main" id="{5918809F-EF28-48E5-9E95-5BD99BFE993D}"/>
              </a:ext>
            </a:extLst>
          </p:cNvPr>
          <p:cNvPicPr>
            <a:picLocks noGrp="1" noChangeAspect="1"/>
          </p:cNvPicPr>
          <p:nvPr>
            <p:ph idx="1"/>
          </p:nvPr>
        </p:nvPicPr>
        <p:blipFill>
          <a:blip r:embed="rId2"/>
          <a:stretch>
            <a:fillRect/>
          </a:stretch>
        </p:blipFill>
        <p:spPr>
          <a:xfrm>
            <a:off x="2778013" y="1853754"/>
            <a:ext cx="5787980" cy="4280694"/>
          </a:xfrm>
          <a:prstGeom prst="rect">
            <a:avLst/>
          </a:prstGeom>
        </p:spPr>
      </p:pic>
    </p:spTree>
    <p:extLst>
      <p:ext uri="{BB962C8B-B14F-4D97-AF65-F5344CB8AC3E}">
        <p14:creationId xmlns:p14="http://schemas.microsoft.com/office/powerpoint/2010/main" val="359718562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59</TotalTime>
  <Words>651</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&amp;quot</vt:lpstr>
      <vt:lpstr>Arial</vt:lpstr>
      <vt:lpstr>Calibri</vt:lpstr>
      <vt:lpstr>Gill Sans MT</vt:lpstr>
      <vt:lpstr>Gallery</vt:lpstr>
      <vt:lpstr>Tas project</vt:lpstr>
      <vt:lpstr>onderzoek</vt:lpstr>
      <vt:lpstr>Persona</vt:lpstr>
      <vt:lpstr>Intervieuw </vt:lpstr>
      <vt:lpstr>PVE</vt:lpstr>
      <vt:lpstr>Gebruikersscenario tas</vt:lpstr>
      <vt:lpstr>Schetsen + spuugmodel</vt:lpstr>
      <vt:lpstr>Definitieve keuze</vt:lpstr>
      <vt:lpstr>Solidworks cat tekening tas</vt:lpstr>
      <vt:lpstr>Waarom mijn product kopen?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 project</dc:title>
  <dc:creator>Elsan Kujevic</dc:creator>
  <cp:lastModifiedBy>Elsan Kujevic</cp:lastModifiedBy>
  <cp:revision>4</cp:revision>
  <dcterms:created xsi:type="dcterms:W3CDTF">2020-04-12T11:06:11Z</dcterms:created>
  <dcterms:modified xsi:type="dcterms:W3CDTF">2020-04-12T12:05:51Z</dcterms:modified>
</cp:coreProperties>
</file>